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302" r:id="rId3"/>
    <p:sldId id="258" r:id="rId4"/>
    <p:sldId id="259" r:id="rId5"/>
    <p:sldId id="261" r:id="rId6"/>
    <p:sldId id="300" r:id="rId7"/>
    <p:sldId id="301" r:id="rId8"/>
    <p:sldId id="260" r:id="rId9"/>
    <p:sldId id="262" r:id="rId10"/>
    <p:sldId id="303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304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9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4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tif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t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t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training.github.com/downloads/github-git-cheat-sheet/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t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Intro to Git with CI/CD"/>
          <p:cNvSpPr txBox="1"/>
          <p:nvPr/>
        </p:nvSpPr>
        <p:spPr>
          <a:xfrm>
            <a:off x="4781574" y="2182287"/>
            <a:ext cx="3441647" cy="8874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Intro to Git</a:t>
            </a:r>
          </a:p>
        </p:txBody>
      </p:sp>
      <p:sp>
        <p:nvSpPr>
          <p:cNvPr id="120" name="MBurolla 9/6/2021"/>
          <p:cNvSpPr txBox="1"/>
          <p:nvPr/>
        </p:nvSpPr>
        <p:spPr>
          <a:xfrm>
            <a:off x="10621841" y="9228599"/>
            <a:ext cx="1998945" cy="364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00" b="0"/>
            </a:lvl1pPr>
          </a:lstStyle>
          <a:p>
            <a:r>
              <a:rPr dirty="0" err="1"/>
              <a:t>MBurolla</a:t>
            </a:r>
            <a:r>
              <a:rPr dirty="0"/>
              <a:t> 9/</a:t>
            </a:r>
            <a:r>
              <a:rPr lang="en-US" dirty="0"/>
              <a:t>28/2022</a:t>
            </a:r>
            <a:endParaRPr dirty="0"/>
          </a:p>
        </p:txBody>
      </p:sp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61FE55B0-B3CF-E183-D7BA-A58E3727B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8265" y="3410243"/>
            <a:ext cx="5468267" cy="3075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dev-{your initials}-{context}"/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Add unit tests">
            <a:extLst>
              <a:ext uri="{FF2B5EF4-FFF2-40B4-BE49-F238E27FC236}">
                <a16:creationId xmlns:a16="http://schemas.microsoft.com/office/drawing/2014/main" id="{CE6376A4-E236-C9C6-C63E-0DBFE1CFB838}"/>
              </a:ext>
            </a:extLst>
          </p:cNvPr>
          <p:cNvSpPr txBox="1"/>
          <p:nvPr/>
        </p:nvSpPr>
        <p:spPr>
          <a:xfrm>
            <a:off x="1813598" y="7800919"/>
            <a:ext cx="2772860" cy="4411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/>
              <a:t>Start some work…</a:t>
            </a:r>
            <a:r>
              <a:rPr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2174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9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9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9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9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99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0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02" name="Add unit tests"/>
          <p:cNvSpPr txBox="1"/>
          <p:nvPr/>
        </p:nvSpPr>
        <p:spPr>
          <a:xfrm>
            <a:off x="1813598" y="7800919"/>
            <a:ext cx="2772860" cy="4411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Add unit tests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D4542A52-7735-C4DE-11DA-4086C6EB62C0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0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0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0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1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1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5" name="Arrow"/>
          <p:cNvSpPr/>
          <p:nvPr/>
        </p:nvSpPr>
        <p:spPr>
          <a:xfrm>
            <a:off x="5757837" y="6603134"/>
            <a:ext cx="1489126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16" name="Git: Push"/>
          <p:cNvSpPr txBox="1"/>
          <p:nvPr/>
        </p:nvSpPr>
        <p:spPr>
          <a:xfrm>
            <a:off x="5686857" y="7414870"/>
            <a:ext cx="14295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Git: Push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834" y="4978537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69022001-499F-2DB5-2903-82462E55ED0E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2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2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2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2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30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1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32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7FDCF55A-F396-76B5-4D5E-C0FD503D7EE9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4" name="dev-{your initials}-{context}">
            <a:extLst>
              <a:ext uri="{FF2B5EF4-FFF2-40B4-BE49-F238E27FC236}">
                <a16:creationId xmlns:a16="http://schemas.microsoft.com/office/drawing/2014/main" id="{6DA84B2D-4E5D-83E8-BF33-8034CFDE20DE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3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4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4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4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49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50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5DD4277F-9C78-D1DD-1CC8-130011359924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B903E30D-60E2-0D8C-1B43-2C325C1A9BD8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5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5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6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6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5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66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67" name="You: I would like to merge my…"/>
          <p:cNvSpPr txBox="1"/>
          <p:nvPr/>
        </p:nvSpPr>
        <p:spPr>
          <a:xfrm>
            <a:off x="7116318" y="8464598"/>
            <a:ext cx="4540606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You: I would like to merge my </a:t>
            </a:r>
          </a:p>
          <a:p>
            <a:pPr algn="l"/>
            <a:r>
              <a:t>branch into the dev branch.  </a:t>
            </a:r>
          </a:p>
          <a:p>
            <a:pPr algn="l"/>
            <a:r>
              <a:t>Please review my changes.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5DE91AB5-986D-9DFF-BEA6-70F97B74668A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33454C45-6E33-116B-346B-33809B46AF4E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7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7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7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7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7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80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1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83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284" name="Comments &amp; discussions…"/>
          <p:cNvSpPr txBox="1"/>
          <p:nvPr/>
        </p:nvSpPr>
        <p:spPr>
          <a:xfrm>
            <a:off x="7925652" y="8574742"/>
            <a:ext cx="41093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Comments &amp; discussions…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04AD4120-46E9-7AB9-A5EF-1CD5D3FEE895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433213AA-05B4-35D8-09E6-2CBFF6DDB991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8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9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9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0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01" name="Comments &amp; discussions…"/>
          <p:cNvSpPr txBox="1"/>
          <p:nvPr/>
        </p:nvSpPr>
        <p:spPr>
          <a:xfrm>
            <a:off x="7925652" y="8574742"/>
            <a:ext cx="41093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Comments &amp; discussions…</a:t>
            </a:r>
          </a:p>
        </p:txBody>
      </p:sp>
      <p:sp>
        <p:nvSpPr>
          <p:cNvPr id="302" name="ProTip: Never say “you” or “I”"/>
          <p:cNvSpPr txBox="1"/>
          <p:nvPr/>
        </p:nvSpPr>
        <p:spPr>
          <a:xfrm>
            <a:off x="7916660" y="9156720"/>
            <a:ext cx="41272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/>
            </a:lvl1pPr>
          </a:lstStyle>
          <a:p>
            <a:r>
              <a:rPr dirty="0"/>
              <a:t>ProTip: Never say “you” or “I”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DE2C6087-052F-0FF9-F027-E13F4A09107E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CE65A392-20AB-C9BA-58E8-41B3DC4A9143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28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29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29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9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9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00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01" name="Comments &amp; discussions…"/>
          <p:cNvSpPr txBox="1"/>
          <p:nvPr/>
        </p:nvSpPr>
        <p:spPr>
          <a:xfrm>
            <a:off x="7925652" y="8574742"/>
            <a:ext cx="410931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Comments &amp; discussions…</a:t>
            </a:r>
          </a:p>
        </p:txBody>
      </p:sp>
      <p:sp>
        <p:nvSpPr>
          <p:cNvPr id="302" name="ProTip: Never say “you” or “I”"/>
          <p:cNvSpPr txBox="1"/>
          <p:nvPr/>
        </p:nvSpPr>
        <p:spPr>
          <a:xfrm>
            <a:off x="7916660" y="9156720"/>
            <a:ext cx="41272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 i="1"/>
            </a:lvl1pPr>
          </a:lstStyle>
          <a:p>
            <a:r>
              <a:rPr dirty="0"/>
              <a:t>ProTip: Never say “you” or “I”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DE2C6087-052F-0FF9-F027-E13F4A09107E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CE65A392-20AB-C9BA-58E8-41B3DC4A9143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CE9CD-8B92-B334-B820-61A442BED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0" y="7608312"/>
            <a:ext cx="21717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9655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0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0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1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1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7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18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19" name="Push updates based on…"/>
          <p:cNvSpPr txBox="1"/>
          <p:nvPr/>
        </p:nvSpPr>
        <p:spPr>
          <a:xfrm>
            <a:off x="2070952" y="8055394"/>
            <a:ext cx="4436670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Push updates based on </a:t>
            </a:r>
          </a:p>
          <a:p>
            <a:pPr algn="l"/>
            <a:r>
              <a:t>comment and discussions in </a:t>
            </a:r>
          </a:p>
          <a:p>
            <a:pPr algn="l"/>
            <a:r>
              <a:t>Pull Request</a:t>
            </a:r>
          </a:p>
        </p:txBody>
      </p:sp>
      <p:sp>
        <p:nvSpPr>
          <p:cNvPr id="320" name="Arrow"/>
          <p:cNvSpPr/>
          <p:nvPr/>
        </p:nvSpPr>
        <p:spPr>
          <a:xfrm>
            <a:off x="5249440" y="6603134"/>
            <a:ext cx="2621846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1" name="Git: Push"/>
          <p:cNvSpPr txBox="1"/>
          <p:nvPr/>
        </p:nvSpPr>
        <p:spPr>
          <a:xfrm>
            <a:off x="5686857" y="7414870"/>
            <a:ext cx="14295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Git: Push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834" y="4978537"/>
            <a:ext cx="1445132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E11E76EF-7FCE-8834-3635-585045E78462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A8A31D47-001D-A377-3FD7-66354BED678C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42" y="256991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git.exe">
            <a:extLst>
              <a:ext uri="{FF2B5EF4-FFF2-40B4-BE49-F238E27FC236}">
                <a16:creationId xmlns:a16="http://schemas.microsoft.com/office/drawing/2014/main" id="{0FA75728-EA33-30C4-B793-267CD723D001}"/>
              </a:ext>
            </a:extLst>
          </p:cNvPr>
          <p:cNvSpPr txBox="1"/>
          <p:nvPr/>
        </p:nvSpPr>
        <p:spPr>
          <a:xfrm>
            <a:off x="3455276" y="3482706"/>
            <a:ext cx="1951748" cy="84125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4800" dirty="0"/>
              <a:t>git.exe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CD046-E14C-6C93-D2C4-2E10554DB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30" y="5502168"/>
            <a:ext cx="10001983" cy="3077533"/>
          </a:xfrm>
          <a:prstGeom prst="rect">
            <a:avLst/>
          </a:prstGeom>
        </p:spPr>
      </p:pic>
      <p:sp>
        <p:nvSpPr>
          <p:cNvPr id="6" name="Line">
            <a:extLst>
              <a:ext uri="{FF2B5EF4-FFF2-40B4-BE49-F238E27FC236}">
                <a16:creationId xmlns:a16="http://schemas.microsoft.com/office/drawing/2014/main" id="{C1AEA200-6DD3-8422-ECB1-3F19F71A5F17}"/>
              </a:ext>
            </a:extLst>
          </p:cNvPr>
          <p:cNvSpPr/>
          <p:nvPr/>
        </p:nvSpPr>
        <p:spPr>
          <a:xfrm flipV="1">
            <a:off x="5767809" y="3895727"/>
            <a:ext cx="1026183" cy="76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67058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2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2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3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3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35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6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7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38" name="You: Create…"/>
          <p:cNvSpPr txBox="1"/>
          <p:nvPr/>
        </p:nvSpPr>
        <p:spPr>
          <a:xfrm>
            <a:off x="10879937" y="7629297"/>
            <a:ext cx="1760526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You: Create 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</p:txBody>
      </p:sp>
      <p:sp>
        <p:nvSpPr>
          <p:cNvPr id="339" name="You: Does everything look ok now?"/>
          <p:cNvSpPr txBox="1"/>
          <p:nvPr/>
        </p:nvSpPr>
        <p:spPr>
          <a:xfrm>
            <a:off x="7116318" y="8832898"/>
            <a:ext cx="520049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r>
              <a:t>You: Does everything look ok now?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3BCD25E2-9A22-183F-D91D-03DE97B258DF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F9CF323D-40AA-92D7-CF1F-EB69CB069A8C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44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45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50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1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52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3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4" name="Line"/>
          <p:cNvSpPr/>
          <p:nvPr/>
        </p:nvSpPr>
        <p:spPr>
          <a:xfrm>
            <a:off x="8032941" y="6919269"/>
            <a:ext cx="389473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55" name="Pull Request…"/>
          <p:cNvSpPr txBox="1"/>
          <p:nvPr/>
        </p:nvSpPr>
        <p:spPr>
          <a:xfrm>
            <a:off x="10846409" y="7629297"/>
            <a:ext cx="1827582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Accepted</a:t>
            </a:r>
          </a:p>
        </p:txBody>
      </p:sp>
      <p:pic>
        <p:nvPicPr>
          <p:cNvPr id="35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8473" y="7714410"/>
            <a:ext cx="562174" cy="56217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A95391ED-F3F5-5221-F647-87CCF9770ED2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238B4F31-293F-9ADF-22AB-9165D519FCA1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6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6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6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6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6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69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0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1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72" name="Pull Request…"/>
          <p:cNvSpPr txBox="1"/>
          <p:nvPr/>
        </p:nvSpPr>
        <p:spPr>
          <a:xfrm>
            <a:off x="10846409" y="7629297"/>
            <a:ext cx="1827582" cy="779297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Pull Request</a:t>
            </a:r>
          </a:p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r>
              <a:t>Merged</a:t>
            </a:r>
          </a:p>
        </p:txBody>
      </p:sp>
      <p:sp>
        <p:nvSpPr>
          <p:cNvPr id="373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91F093CF-792C-1544-81E7-951392802EF9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D2F72850-5A14-B71D-9387-6772BB773CDF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3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8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89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92" name="Build kicks off"/>
          <p:cNvSpPr txBox="1"/>
          <p:nvPr/>
        </p:nvSpPr>
        <p:spPr>
          <a:xfrm>
            <a:off x="9997883" y="5544219"/>
            <a:ext cx="2772861" cy="43639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Build kicks off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FFBE2FA7-2707-4DF7-2D4B-088E111C7944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63EEBCC4-C0E7-1E88-B07C-4F4B4E22C868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39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39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3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9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0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0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5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6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09" name="All unit tests are run"/>
          <p:cNvSpPr txBox="1"/>
          <p:nvPr/>
        </p:nvSpPr>
        <p:spPr>
          <a:xfrm>
            <a:off x="9997883" y="5544219"/>
            <a:ext cx="2772861" cy="43639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All unit tests are run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2D8709E3-B9AF-9F95-71CD-11B1BA2DF120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BDF9ABDB-2ECC-4228-46F9-327DF828967B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1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1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1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1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1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1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20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1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2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3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6" name="Did all tests pass?"/>
          <p:cNvSpPr txBox="1"/>
          <p:nvPr/>
        </p:nvSpPr>
        <p:spPr>
          <a:xfrm>
            <a:off x="9997883" y="5544219"/>
            <a:ext cx="2772861" cy="43639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Did all tests pass?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168645BF-46BC-3B70-8158-61A51E7CCCAC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11DCA898-1833-5D07-B1E1-9FEDA5B72CA1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485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486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48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8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490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91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2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493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4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5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6" name="Line"/>
          <p:cNvSpPr/>
          <p:nvPr/>
        </p:nvSpPr>
        <p:spPr>
          <a:xfrm flipH="1">
            <a:off x="11042208" y="6207165"/>
            <a:ext cx="715641" cy="71564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99" name="YES"/>
          <p:cNvSpPr txBox="1"/>
          <p:nvPr/>
        </p:nvSpPr>
        <p:spPr>
          <a:xfrm>
            <a:off x="9997883" y="5544219"/>
            <a:ext cx="2772861" cy="43639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YES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B6BBC40C-DE42-E9B2-7431-0A485A4160CF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ED0FE5B6-5062-DFB5-ECA5-A3949EB6C0E9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0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0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0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0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0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10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1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2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3" name="Line"/>
          <p:cNvSpPr/>
          <p:nvPr/>
        </p:nvSpPr>
        <p:spPr>
          <a:xfrm flipV="1">
            <a:off x="11076765" y="6233960"/>
            <a:ext cx="463572" cy="6975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14" name="No reason to keep this branch"/>
          <p:cNvSpPr txBox="1"/>
          <p:nvPr/>
        </p:nvSpPr>
        <p:spPr>
          <a:xfrm>
            <a:off x="7982228" y="7665788"/>
            <a:ext cx="449488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reason to keep this branch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BFE02872-A8D6-326D-B9C9-2C39A5CA98DE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F2845007-1EB1-9964-DE5B-59795BD849F4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1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2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2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2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2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2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29" name="Line"/>
          <p:cNvSpPr/>
          <p:nvPr/>
        </p:nvSpPr>
        <p:spPr>
          <a:xfrm>
            <a:off x="8032941" y="6919269"/>
            <a:ext cx="302618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0" name="Line"/>
          <p:cNvSpPr/>
          <p:nvPr/>
        </p:nvSpPr>
        <p:spPr>
          <a:xfrm flipV="1">
            <a:off x="11076765" y="6233960"/>
            <a:ext cx="463572" cy="69759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31" name="We can safely delete it."/>
          <p:cNvSpPr txBox="1"/>
          <p:nvPr/>
        </p:nvSpPr>
        <p:spPr>
          <a:xfrm>
            <a:off x="8505265" y="7665788"/>
            <a:ext cx="344881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safely delete it.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80ED37C8-210C-615F-9423-D76A1C6288F8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9D83C331-2F63-E74D-686E-F53FC5626C49}"/>
              </a:ext>
            </a:extLst>
          </p:cNvPr>
          <p:cNvSpPr txBox="1"/>
          <p:nvPr/>
        </p:nvSpPr>
        <p:spPr>
          <a:xfrm>
            <a:off x="8411362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3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3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4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4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44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45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dev-{your initials}-{context}">
            <a:extLst>
              <a:ext uri="{FF2B5EF4-FFF2-40B4-BE49-F238E27FC236}">
                <a16:creationId xmlns:a16="http://schemas.microsoft.com/office/drawing/2014/main" id="{B3664261-2187-4B19-5BC2-2F29AAFABA0B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357" y="5507359"/>
            <a:ext cx="3946196" cy="1156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950" y="2912951"/>
            <a:ext cx="3621334" cy="20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685" y="7846504"/>
            <a:ext cx="4088804" cy="1329251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it.exe"/>
          <p:cNvSpPr txBox="1"/>
          <p:nvPr/>
        </p:nvSpPr>
        <p:spPr>
          <a:xfrm>
            <a:off x="269935" y="5665053"/>
            <a:ext cx="1951748" cy="84125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sz="4800" dirty="0"/>
              <a:t>git.exe</a:t>
            </a:r>
          </a:p>
        </p:txBody>
      </p:sp>
      <p:sp>
        <p:nvSpPr>
          <p:cNvPr id="133" name="Line"/>
          <p:cNvSpPr/>
          <p:nvPr/>
        </p:nvSpPr>
        <p:spPr>
          <a:xfrm flipV="1">
            <a:off x="2447189" y="5016922"/>
            <a:ext cx="772958" cy="5576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6" name="Line"/>
          <p:cNvSpPr/>
          <p:nvPr/>
        </p:nvSpPr>
        <p:spPr>
          <a:xfrm>
            <a:off x="7243166" y="3574482"/>
            <a:ext cx="30250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7" name="Line"/>
          <p:cNvSpPr/>
          <p:nvPr/>
        </p:nvSpPr>
        <p:spPr>
          <a:xfrm>
            <a:off x="7296153" y="6172713"/>
            <a:ext cx="2495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8" name="Line"/>
          <p:cNvSpPr/>
          <p:nvPr/>
        </p:nvSpPr>
        <p:spPr>
          <a:xfrm>
            <a:off x="7323585" y="8419441"/>
            <a:ext cx="24951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2083" y="5279113"/>
            <a:ext cx="4948748" cy="178719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0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2083" y="7548182"/>
            <a:ext cx="4953518" cy="1787196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1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2083" y="2474864"/>
            <a:ext cx="4948748" cy="2002047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pic>
        <p:nvPicPr>
          <p:cNvPr id="142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6080" y="2474864"/>
            <a:ext cx="1210750" cy="355574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Products That Host Git Repos"/>
          <p:cNvSpPr txBox="1"/>
          <p:nvPr/>
        </p:nvSpPr>
        <p:spPr>
          <a:xfrm>
            <a:off x="1839131" y="771393"/>
            <a:ext cx="932653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Products That Host Git Repos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BC8ACBAF-E4B8-68BF-5DB1-CB90E2887DD3}"/>
              </a:ext>
            </a:extLst>
          </p:cNvPr>
          <p:cNvSpPr/>
          <p:nvPr/>
        </p:nvSpPr>
        <p:spPr>
          <a:xfrm>
            <a:off x="2418979" y="6100312"/>
            <a:ext cx="801167" cy="1339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9203078E-05D1-D259-1370-BF2BC0C5E53F}"/>
              </a:ext>
            </a:extLst>
          </p:cNvPr>
          <p:cNvSpPr/>
          <p:nvPr/>
        </p:nvSpPr>
        <p:spPr>
          <a:xfrm>
            <a:off x="2393102" y="6573536"/>
            <a:ext cx="764362" cy="84342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49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50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5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55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6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57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8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59" name="But this branch"/>
          <p:cNvSpPr txBox="1"/>
          <p:nvPr/>
        </p:nvSpPr>
        <p:spPr>
          <a:xfrm>
            <a:off x="1496145" y="5162950"/>
            <a:ext cx="5628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r>
              <a:t>But this branch</a:t>
            </a:r>
          </a:p>
        </p:txBody>
      </p:sp>
      <p:sp>
        <p:nvSpPr>
          <p:cNvPr id="560" name="Line"/>
          <p:cNvSpPr/>
          <p:nvPr/>
        </p:nvSpPr>
        <p:spPr>
          <a:xfrm flipH="1">
            <a:off x="1825828" y="5567522"/>
            <a:ext cx="475700" cy="2402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36B8A2D2-E346-2053-BD46-5AA66C1E2CC0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64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65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7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70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1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72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3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4" name="But this branch is behind this branch"/>
          <p:cNvSpPr txBox="1"/>
          <p:nvPr/>
        </p:nvSpPr>
        <p:spPr>
          <a:xfrm>
            <a:off x="1496145" y="5162950"/>
            <a:ext cx="5628617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/>
            <a:r>
              <a:t>But this branch is </a:t>
            </a:r>
            <a:r>
              <a:rPr u="sng"/>
              <a:t>behind</a:t>
            </a:r>
            <a:r>
              <a:t> this branch</a:t>
            </a:r>
          </a:p>
        </p:txBody>
      </p:sp>
      <p:sp>
        <p:nvSpPr>
          <p:cNvPr id="575" name="Line"/>
          <p:cNvSpPr/>
          <p:nvPr/>
        </p:nvSpPr>
        <p:spPr>
          <a:xfrm flipH="1">
            <a:off x="1825828" y="5567522"/>
            <a:ext cx="475700" cy="2402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76" name="Line"/>
          <p:cNvSpPr/>
          <p:nvPr/>
        </p:nvSpPr>
        <p:spPr>
          <a:xfrm>
            <a:off x="5566008" y="5589297"/>
            <a:ext cx="2398427" cy="3896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ACFD9607-777B-2BC7-910E-A05352356C83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80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81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8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Line"/>
          <p:cNvSpPr/>
          <p:nvPr/>
        </p:nvSpPr>
        <p:spPr>
          <a:xfrm>
            <a:off x="11387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58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585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86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7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588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89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0" name="Arrow"/>
          <p:cNvSpPr/>
          <p:nvPr/>
        </p:nvSpPr>
        <p:spPr>
          <a:xfrm rot="10783129">
            <a:off x="5863645" y="5938317"/>
            <a:ext cx="1489126" cy="632273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91" name="Git: Pull"/>
          <p:cNvSpPr txBox="1"/>
          <p:nvPr/>
        </p:nvSpPr>
        <p:spPr>
          <a:xfrm>
            <a:off x="5987273" y="6749388"/>
            <a:ext cx="124236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Git: Pull</a:t>
            </a:r>
          </a:p>
        </p:txBody>
      </p:sp>
      <p:pic>
        <p:nvPicPr>
          <p:cNvPr id="59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5642" y="4313721"/>
            <a:ext cx="1445133" cy="144513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5E5303A6-DDA6-0D83-8A26-D8D2965FEA40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59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59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5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0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60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0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04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05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0400" y="5481331"/>
            <a:ext cx="562173" cy="562173"/>
          </a:xfrm>
          <a:prstGeom prst="rect">
            <a:avLst/>
          </a:prstGeom>
          <a:ln w="12700">
            <a:miter lim="400000"/>
          </a:ln>
        </p:spPr>
      </p:pic>
      <p:sp>
        <p:nvSpPr>
          <p:cNvPr id="607" name="Updated"/>
          <p:cNvSpPr txBox="1"/>
          <p:nvPr/>
        </p:nvSpPr>
        <p:spPr>
          <a:xfrm>
            <a:off x="2668244" y="5531887"/>
            <a:ext cx="135605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Updated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39597F70-6AEF-1037-8AB9-D81EF9354290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611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612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61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4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1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17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18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19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0" name="In Sync"/>
          <p:cNvSpPr txBox="1"/>
          <p:nvPr/>
        </p:nvSpPr>
        <p:spPr>
          <a:xfrm>
            <a:off x="5928857" y="5991044"/>
            <a:ext cx="118140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In Sync</a:t>
            </a:r>
          </a:p>
        </p:txBody>
      </p:sp>
      <p:sp>
        <p:nvSpPr>
          <p:cNvPr id="621" name="Line"/>
          <p:cNvSpPr/>
          <p:nvPr/>
        </p:nvSpPr>
        <p:spPr>
          <a:xfrm>
            <a:off x="1405418" y="6203287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2" name="Line"/>
          <p:cNvSpPr/>
          <p:nvPr/>
        </p:nvSpPr>
        <p:spPr>
          <a:xfrm>
            <a:off x="7309333" y="6221573"/>
            <a:ext cx="3403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23" name="Line"/>
          <p:cNvSpPr/>
          <p:nvPr/>
        </p:nvSpPr>
        <p:spPr>
          <a:xfrm>
            <a:off x="5217953" y="6221573"/>
            <a:ext cx="508292" cy="1"/>
          </a:xfrm>
          <a:prstGeom prst="line">
            <a:avLst/>
          </a:prstGeom>
          <a:ln w="38100" cap="rnd">
            <a:solidFill>
              <a:srgbClr val="000000"/>
            </a:solidFill>
            <a:custDash>
              <a:ds d="1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2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473" y="5481331"/>
            <a:ext cx="562174" cy="562173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9FC37401-47BE-1840-0B4C-ED757FF78EE5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62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62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63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3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3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38" name="No reason to keep this branch"/>
          <p:cNvSpPr txBox="1"/>
          <p:nvPr/>
        </p:nvSpPr>
        <p:spPr>
          <a:xfrm>
            <a:off x="2038629" y="7604266"/>
            <a:ext cx="449488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No reason to keep this branch</a:t>
            </a:r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45ED5CB8-A38A-2C40-B3B9-72A0952002BD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7029AB7E-661B-5590-6701-0DEF075A1FBB}"/>
              </a:ext>
            </a:extLst>
          </p:cNvPr>
          <p:cNvSpPr/>
          <p:nvPr/>
        </p:nvSpPr>
        <p:spPr>
          <a:xfrm flipH="1" flipV="1">
            <a:off x="4627732" y="7335817"/>
            <a:ext cx="361539" cy="3152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642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643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6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5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46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48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49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50" name="We can safely delete it"/>
          <p:cNvSpPr txBox="1"/>
          <p:nvPr/>
        </p:nvSpPr>
        <p:spPr>
          <a:xfrm>
            <a:off x="2604033" y="7604266"/>
            <a:ext cx="3364078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We can safely delete it</a:t>
            </a:r>
          </a:p>
        </p:txBody>
      </p:sp>
      <p:sp>
        <p:nvSpPr>
          <p:cNvPr id="651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52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" name="dev-{your initials}-{context}">
            <a:extLst>
              <a:ext uri="{FF2B5EF4-FFF2-40B4-BE49-F238E27FC236}">
                <a16:creationId xmlns:a16="http://schemas.microsoft.com/office/drawing/2014/main" id="{760044D8-5FA2-D406-7DA6-9CA8D4F5129F}"/>
              </a:ext>
            </a:extLst>
          </p:cNvPr>
          <p:cNvSpPr txBox="1"/>
          <p:nvPr/>
        </p:nvSpPr>
        <p:spPr>
          <a:xfrm>
            <a:off x="1575614" y="7049206"/>
            <a:ext cx="305211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dev-</a:t>
            </a:r>
            <a:r>
              <a:rPr lang="en-US" dirty="0"/>
              <a:t>mb-fix-login</a:t>
            </a:r>
            <a:endParaRPr dirty="0"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319C5B59-C357-903C-0072-2635619D88AE}"/>
              </a:ext>
            </a:extLst>
          </p:cNvPr>
          <p:cNvSpPr/>
          <p:nvPr/>
        </p:nvSpPr>
        <p:spPr>
          <a:xfrm flipH="1" flipV="1">
            <a:off x="4627732" y="7335817"/>
            <a:ext cx="361539" cy="31523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65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6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6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66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Image" descr="Image"/>
          <p:cNvPicPr>
            <a:picLocks noChangeAspect="1"/>
          </p:cNvPicPr>
          <p:nvPr/>
        </p:nvPicPr>
        <p:blipFill>
          <a:blip r:embed="rId2">
            <a:alphaModFix amt="6807"/>
          </a:blip>
          <a:stretch>
            <a:fillRect/>
          </a:stretch>
        </p:blipFill>
        <p:spPr>
          <a:xfrm>
            <a:off x="3403197" y="2665171"/>
            <a:ext cx="6198405" cy="6198405"/>
          </a:xfrm>
          <a:prstGeom prst="rect">
            <a:avLst/>
          </a:prstGeom>
          <a:ln w="12700">
            <a:miter lim="400000"/>
          </a:ln>
        </p:spPr>
      </p:pic>
      <p:sp>
        <p:nvSpPr>
          <p:cNvPr id="666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667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668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6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0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672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73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74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675" name="Repeat"/>
          <p:cNvSpPr txBox="1"/>
          <p:nvPr/>
        </p:nvSpPr>
        <p:spPr>
          <a:xfrm>
            <a:off x="5039010" y="4961786"/>
            <a:ext cx="2926780" cy="1080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500">
                <a:solidFill>
                  <a:schemeClr val="accent4">
                    <a:hueOff val="-1081314"/>
                    <a:satOff val="4338"/>
                    <a:lumOff val="-8931"/>
                  </a:schemeClr>
                </a:solidFill>
              </a:defRPr>
            </a:lvl1pPr>
          </a:lstStyle>
          <a:p>
            <a:r>
              <a:t>Repeat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it Branches and Environments"/>
          <p:cNvSpPr txBox="1"/>
          <p:nvPr/>
        </p:nvSpPr>
        <p:spPr>
          <a:xfrm>
            <a:off x="1563211" y="771393"/>
            <a:ext cx="987837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Environments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923" y="2308670"/>
            <a:ext cx="3621333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Line"/>
          <p:cNvSpPr/>
          <p:nvPr/>
        </p:nvSpPr>
        <p:spPr>
          <a:xfrm>
            <a:off x="1377484" y="6602574"/>
            <a:ext cx="10049508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4" name="dev"/>
          <p:cNvSpPr txBox="1"/>
          <p:nvPr/>
        </p:nvSpPr>
        <p:spPr>
          <a:xfrm>
            <a:off x="1401721" y="606890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dev</a:t>
            </a:r>
          </a:p>
        </p:txBody>
      </p:sp>
      <p:sp>
        <p:nvSpPr>
          <p:cNvPr id="695" name="Line"/>
          <p:cNvSpPr/>
          <p:nvPr/>
        </p:nvSpPr>
        <p:spPr>
          <a:xfrm>
            <a:off x="1377484" y="7601243"/>
            <a:ext cx="1005458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6" name="qa"/>
          <p:cNvSpPr txBox="1"/>
          <p:nvPr/>
        </p:nvSpPr>
        <p:spPr>
          <a:xfrm>
            <a:off x="1377484" y="7106076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 err="1"/>
              <a:t>qa</a:t>
            </a:r>
            <a:endParaRPr dirty="0"/>
          </a:p>
        </p:txBody>
      </p:sp>
      <p:sp>
        <p:nvSpPr>
          <p:cNvPr id="697" name="Line"/>
          <p:cNvSpPr/>
          <p:nvPr/>
        </p:nvSpPr>
        <p:spPr>
          <a:xfrm>
            <a:off x="1377484" y="8599911"/>
            <a:ext cx="10045047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698" name="prod"/>
          <p:cNvSpPr txBox="1"/>
          <p:nvPr/>
        </p:nvSpPr>
        <p:spPr>
          <a:xfrm>
            <a:off x="1377484" y="8113316"/>
            <a:ext cx="84594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prod</a:t>
            </a:r>
          </a:p>
        </p:txBody>
      </p:sp>
      <p:sp>
        <p:nvSpPr>
          <p:cNvPr id="699" name="Line"/>
          <p:cNvSpPr/>
          <p:nvPr/>
        </p:nvSpPr>
        <p:spPr>
          <a:xfrm>
            <a:off x="4764044" y="6626535"/>
            <a:ext cx="826115" cy="9493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0" name="Line"/>
          <p:cNvSpPr/>
          <p:nvPr/>
        </p:nvSpPr>
        <p:spPr>
          <a:xfrm>
            <a:off x="6731146" y="7625889"/>
            <a:ext cx="826115" cy="94937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1" name="Development"/>
          <p:cNvSpPr txBox="1"/>
          <p:nvPr/>
        </p:nvSpPr>
        <p:spPr>
          <a:xfrm>
            <a:off x="9372828" y="6014317"/>
            <a:ext cx="20388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Development</a:t>
            </a:r>
          </a:p>
        </p:txBody>
      </p:sp>
      <p:sp>
        <p:nvSpPr>
          <p:cNvPr id="702" name="Testing"/>
          <p:cNvSpPr txBox="1"/>
          <p:nvPr/>
        </p:nvSpPr>
        <p:spPr>
          <a:xfrm>
            <a:off x="10264290" y="7039318"/>
            <a:ext cx="1158241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Testing</a:t>
            </a:r>
          </a:p>
        </p:txBody>
      </p:sp>
      <p:sp>
        <p:nvSpPr>
          <p:cNvPr id="703" name="Use"/>
          <p:cNvSpPr txBox="1"/>
          <p:nvPr/>
        </p:nvSpPr>
        <p:spPr>
          <a:xfrm>
            <a:off x="9729581" y="8061308"/>
            <a:ext cx="171200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/>
              <a:t>Customers</a:t>
            </a:r>
            <a:endParaRPr dirty="0"/>
          </a:p>
        </p:txBody>
      </p:sp>
      <p:sp>
        <p:nvSpPr>
          <p:cNvPr id="704" name="Line"/>
          <p:cNvSpPr/>
          <p:nvPr/>
        </p:nvSpPr>
        <p:spPr>
          <a:xfrm flipH="1">
            <a:off x="5416772" y="6002771"/>
            <a:ext cx="2038809" cy="112578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5" name="Line"/>
          <p:cNvSpPr/>
          <p:nvPr/>
        </p:nvSpPr>
        <p:spPr>
          <a:xfrm flipH="1">
            <a:off x="7298578" y="6165831"/>
            <a:ext cx="396084" cy="18446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06" name="CI/CD"/>
          <p:cNvSpPr txBox="1"/>
          <p:nvPr/>
        </p:nvSpPr>
        <p:spPr>
          <a:xfrm>
            <a:off x="7557261" y="5511064"/>
            <a:ext cx="895503" cy="436396"/>
          </a:xfrm>
          <a:prstGeom prst="rect">
            <a:avLst/>
          </a:prstGeom>
          <a:solidFill>
            <a:schemeClr val="accent4">
              <a:hueOff val="-461056"/>
              <a:satOff val="4338"/>
              <a:lumOff val="-10225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CI/CD</a:t>
            </a:r>
          </a:p>
        </p:txBody>
      </p:sp>
      <p:sp>
        <p:nvSpPr>
          <p:cNvPr id="2" name="Line">
            <a:extLst>
              <a:ext uri="{FF2B5EF4-FFF2-40B4-BE49-F238E27FC236}">
                <a16:creationId xmlns:a16="http://schemas.microsoft.com/office/drawing/2014/main" id="{F498EB4D-DE46-CE98-39B5-6EA3E301F041}"/>
              </a:ext>
            </a:extLst>
          </p:cNvPr>
          <p:cNvSpPr/>
          <p:nvPr/>
        </p:nvSpPr>
        <p:spPr>
          <a:xfrm flipV="1">
            <a:off x="2359854" y="6068909"/>
            <a:ext cx="322554" cy="5172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non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Line">
            <a:extLst>
              <a:ext uri="{FF2B5EF4-FFF2-40B4-BE49-F238E27FC236}">
                <a16:creationId xmlns:a16="http://schemas.microsoft.com/office/drawing/2014/main" id="{31E754CC-A031-E56F-1F1C-5789B4E4D5D1}"/>
              </a:ext>
            </a:extLst>
          </p:cNvPr>
          <p:cNvSpPr/>
          <p:nvPr/>
        </p:nvSpPr>
        <p:spPr>
          <a:xfrm flipV="1">
            <a:off x="2682408" y="6052494"/>
            <a:ext cx="967130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non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D71A346C-6A09-22FA-EB96-432B6DD9062D}"/>
              </a:ext>
            </a:extLst>
          </p:cNvPr>
          <p:cNvSpPr/>
          <p:nvPr/>
        </p:nvSpPr>
        <p:spPr>
          <a:xfrm flipH="1" flipV="1">
            <a:off x="3663591" y="6052493"/>
            <a:ext cx="419813" cy="53007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non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" name="Line">
            <a:extLst>
              <a:ext uri="{FF2B5EF4-FFF2-40B4-BE49-F238E27FC236}">
                <a16:creationId xmlns:a16="http://schemas.microsoft.com/office/drawing/2014/main" id="{75D64253-4BAF-8844-8F27-8FD984EA87E0}"/>
              </a:ext>
            </a:extLst>
          </p:cNvPr>
          <p:cNvSpPr/>
          <p:nvPr/>
        </p:nvSpPr>
        <p:spPr>
          <a:xfrm flipH="1">
            <a:off x="3971851" y="5772150"/>
            <a:ext cx="3400498" cy="60572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4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it Branches and Teams"/>
          <p:cNvSpPr txBox="1"/>
          <p:nvPr/>
        </p:nvSpPr>
        <p:spPr>
          <a:xfrm>
            <a:off x="2685351" y="772084"/>
            <a:ext cx="7634098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Branches and Teams</a:t>
            </a:r>
          </a:p>
        </p:txBody>
      </p:sp>
      <p:sp>
        <p:nvSpPr>
          <p:cNvPr id="709" name="Line"/>
          <p:cNvSpPr/>
          <p:nvPr/>
        </p:nvSpPr>
        <p:spPr>
          <a:xfrm>
            <a:off x="1313343" y="3173444"/>
            <a:ext cx="100283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0" name="dev"/>
          <p:cNvSpPr txBox="1"/>
          <p:nvPr/>
        </p:nvSpPr>
        <p:spPr>
          <a:xfrm>
            <a:off x="1429394" y="2645601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711" name="Line"/>
          <p:cNvSpPr/>
          <p:nvPr/>
        </p:nvSpPr>
        <p:spPr>
          <a:xfrm>
            <a:off x="2987713" y="3170892"/>
            <a:ext cx="816855" cy="10475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2" name="dev-team-1"/>
          <p:cNvSpPr txBox="1"/>
          <p:nvPr/>
        </p:nvSpPr>
        <p:spPr>
          <a:xfrm>
            <a:off x="4024416" y="3776549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dev-team-1</a:t>
            </a:r>
          </a:p>
        </p:txBody>
      </p:sp>
      <p:sp>
        <p:nvSpPr>
          <p:cNvPr id="713" name="Line"/>
          <p:cNvSpPr/>
          <p:nvPr/>
        </p:nvSpPr>
        <p:spPr>
          <a:xfrm>
            <a:off x="3813214" y="4214555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4" name="Line"/>
          <p:cNvSpPr/>
          <p:nvPr/>
        </p:nvSpPr>
        <p:spPr>
          <a:xfrm>
            <a:off x="2610236" y="3206808"/>
            <a:ext cx="1221319" cy="16224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5" name="Line"/>
          <p:cNvSpPr/>
          <p:nvPr/>
        </p:nvSpPr>
        <p:spPr>
          <a:xfrm>
            <a:off x="2205416" y="3212905"/>
            <a:ext cx="1615119" cy="221391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6" name="Line"/>
          <p:cNvSpPr/>
          <p:nvPr/>
        </p:nvSpPr>
        <p:spPr>
          <a:xfrm>
            <a:off x="3813214" y="4824154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7" name="Line"/>
          <p:cNvSpPr/>
          <p:nvPr/>
        </p:nvSpPr>
        <p:spPr>
          <a:xfrm>
            <a:off x="3813214" y="5433754"/>
            <a:ext cx="237271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18" name="dev-team-2"/>
          <p:cNvSpPr txBox="1"/>
          <p:nvPr/>
        </p:nvSpPr>
        <p:spPr>
          <a:xfrm>
            <a:off x="4024416" y="4389252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dev-team-2</a:t>
            </a:r>
          </a:p>
        </p:txBody>
      </p:sp>
      <p:sp>
        <p:nvSpPr>
          <p:cNvPr id="719" name="dev-team-3"/>
          <p:cNvSpPr txBox="1"/>
          <p:nvPr/>
        </p:nvSpPr>
        <p:spPr>
          <a:xfrm>
            <a:off x="4024416" y="4996208"/>
            <a:ext cx="1943399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dev-team-3</a:t>
            </a:r>
          </a:p>
        </p:txBody>
      </p:sp>
      <p:sp>
        <p:nvSpPr>
          <p:cNvPr id="720" name="Line"/>
          <p:cNvSpPr/>
          <p:nvPr/>
        </p:nvSpPr>
        <p:spPr>
          <a:xfrm>
            <a:off x="1313342" y="6915016"/>
            <a:ext cx="100283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1" name="qa"/>
          <p:cNvSpPr txBox="1"/>
          <p:nvPr/>
        </p:nvSpPr>
        <p:spPr>
          <a:xfrm>
            <a:off x="1431949" y="6432454"/>
            <a:ext cx="48012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qa</a:t>
            </a:r>
          </a:p>
        </p:txBody>
      </p:sp>
      <p:sp>
        <p:nvSpPr>
          <p:cNvPr id="722" name="Line"/>
          <p:cNvSpPr/>
          <p:nvPr/>
        </p:nvSpPr>
        <p:spPr>
          <a:xfrm flipV="1">
            <a:off x="6188113" y="3264564"/>
            <a:ext cx="642951" cy="93502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3" name="Line"/>
          <p:cNvSpPr/>
          <p:nvPr/>
        </p:nvSpPr>
        <p:spPr>
          <a:xfrm flipV="1">
            <a:off x="6188113" y="3264368"/>
            <a:ext cx="1030252" cy="154865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4" name="Line"/>
          <p:cNvSpPr/>
          <p:nvPr/>
        </p:nvSpPr>
        <p:spPr>
          <a:xfrm flipV="1">
            <a:off x="6188114" y="3264301"/>
            <a:ext cx="1397062" cy="216242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5" name="Line"/>
          <p:cNvSpPr/>
          <p:nvPr/>
        </p:nvSpPr>
        <p:spPr>
          <a:xfrm flipH="1" flipV="1">
            <a:off x="7737575" y="3211327"/>
            <a:ext cx="1920878" cy="3665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6" name="Line"/>
          <p:cNvSpPr/>
          <p:nvPr/>
        </p:nvSpPr>
        <p:spPr>
          <a:xfrm>
            <a:off x="1313342" y="8543098"/>
            <a:ext cx="1002839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727" name="prod (main/master)"/>
          <p:cNvSpPr txBox="1"/>
          <p:nvPr/>
        </p:nvSpPr>
        <p:spPr>
          <a:xfrm>
            <a:off x="1416471" y="8006013"/>
            <a:ext cx="3406677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prod (main/master)</a:t>
            </a:r>
          </a:p>
        </p:txBody>
      </p:sp>
      <p:sp>
        <p:nvSpPr>
          <p:cNvPr id="728" name="Line"/>
          <p:cNvSpPr/>
          <p:nvPr/>
        </p:nvSpPr>
        <p:spPr>
          <a:xfrm flipH="1" flipV="1">
            <a:off x="10168186" y="6942825"/>
            <a:ext cx="950766" cy="157901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it Network Graph"/>
          <p:cNvSpPr txBox="1"/>
          <p:nvPr/>
        </p:nvSpPr>
        <p:spPr>
          <a:xfrm>
            <a:off x="3561041" y="772084"/>
            <a:ext cx="5882718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Network Graph</a:t>
            </a:r>
          </a:p>
        </p:txBody>
      </p:sp>
      <p:pic>
        <p:nvPicPr>
          <p:cNvPr id="73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00" y="2279650"/>
            <a:ext cx="8866462" cy="5194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ommon Git Commands"/>
          <p:cNvSpPr txBox="1"/>
          <p:nvPr/>
        </p:nvSpPr>
        <p:spPr>
          <a:xfrm>
            <a:off x="2899823" y="551761"/>
            <a:ext cx="7739025" cy="870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Common Git Commands</a:t>
            </a:r>
          </a:p>
        </p:txBody>
      </p:sp>
      <p:sp>
        <p:nvSpPr>
          <p:cNvPr id="734" name="git init…"/>
          <p:cNvSpPr txBox="1"/>
          <p:nvPr/>
        </p:nvSpPr>
        <p:spPr>
          <a:xfrm>
            <a:off x="813848" y="2191438"/>
            <a:ext cx="11377104" cy="490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init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clone &lt;url&gt;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fetch —-all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push origin &lt;branch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pull origin &lt;branch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remote add origin &lt;url&gt;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add —-all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branch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checkout -b &lt;new branch name&gt;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checkout 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commit -m “your message”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status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reset —-hard</a:t>
            </a:r>
          </a:p>
          <a:p>
            <a:pPr algn="l">
              <a:defRPr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git clean -f</a:t>
            </a:r>
          </a:p>
        </p:txBody>
      </p:sp>
      <p:sp>
        <p:nvSpPr>
          <p:cNvPr id="735" name="(In no particular order)"/>
          <p:cNvSpPr txBox="1"/>
          <p:nvPr/>
        </p:nvSpPr>
        <p:spPr>
          <a:xfrm>
            <a:off x="5335048" y="1478861"/>
            <a:ext cx="3668105" cy="3992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sz="2000" b="0" i="1"/>
            </a:lvl1pPr>
          </a:lstStyle>
          <a:p>
            <a:r>
              <a:t>(In no particular order)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it Cheat Sheet"/>
          <p:cNvSpPr txBox="1"/>
          <p:nvPr/>
        </p:nvSpPr>
        <p:spPr>
          <a:xfrm>
            <a:off x="4016051" y="771393"/>
            <a:ext cx="4972698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 Cheat Sheet</a:t>
            </a:r>
          </a:p>
        </p:txBody>
      </p:sp>
      <p:sp>
        <p:nvSpPr>
          <p:cNvPr id="738" name="https://training.github.com/downloads/github-git-cheat-sheet/"/>
          <p:cNvSpPr txBox="1"/>
          <p:nvPr/>
        </p:nvSpPr>
        <p:spPr>
          <a:xfrm>
            <a:off x="1319099" y="2722766"/>
            <a:ext cx="10036401" cy="548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r>
              <a:rPr b="0" dirty="0">
                <a:hlinkClick r:id="rId2"/>
              </a:rPr>
              <a:t>https://training.github.com/downloads/github-git-cheat-sheet/</a:t>
            </a:r>
            <a:endParaRPr b="0" dirty="0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etting Started: Generate SSH Keys"/>
          <p:cNvSpPr txBox="1"/>
          <p:nvPr/>
        </p:nvSpPr>
        <p:spPr>
          <a:xfrm>
            <a:off x="884745" y="771393"/>
            <a:ext cx="1123531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rPr dirty="0"/>
              <a:t>Getting Started: Generate SSH Keys</a:t>
            </a:r>
          </a:p>
        </p:txBody>
      </p:sp>
      <p:sp>
        <p:nvSpPr>
          <p:cNvPr id="741" name="Upload public key to your GitHub account.  NEVER share your private key!"/>
          <p:cNvSpPr txBox="1"/>
          <p:nvPr/>
        </p:nvSpPr>
        <p:spPr>
          <a:xfrm>
            <a:off x="610413" y="4277970"/>
            <a:ext cx="11377103" cy="119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/>
            <a:r>
              <a:t>Upload public key to your GitHub account.  NEVER share your private key!</a:t>
            </a:r>
          </a:p>
          <a:p>
            <a:pPr algn="l"/>
            <a:endParaRPr/>
          </a:p>
          <a:p>
            <a:pPr algn="l"/>
            <a:r>
              <a:t> </a:t>
            </a:r>
          </a:p>
        </p:txBody>
      </p:sp>
      <p:pic>
        <p:nvPicPr>
          <p:cNvPr id="7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14" y="3067050"/>
            <a:ext cx="11620501" cy="6223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ssh-keygen"/>
          <p:cNvSpPr txBox="1"/>
          <p:nvPr/>
        </p:nvSpPr>
        <p:spPr>
          <a:xfrm>
            <a:off x="610413" y="2258670"/>
            <a:ext cx="1137710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ssh-keygen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" name="Add unit tests">
            <a:extLst>
              <a:ext uri="{FF2B5EF4-FFF2-40B4-BE49-F238E27FC236}">
                <a16:creationId xmlns:a16="http://schemas.microsoft.com/office/drawing/2014/main" id="{AA1613C9-488E-97B7-B780-5E9AC5CE6489}"/>
              </a:ext>
            </a:extLst>
          </p:cNvPr>
          <p:cNvSpPr txBox="1"/>
          <p:nvPr/>
        </p:nvSpPr>
        <p:spPr>
          <a:xfrm>
            <a:off x="955829" y="4876800"/>
            <a:ext cx="3296967" cy="4411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/>
              <a:t>Generate SSH key pairs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" name="Add unit tests">
            <a:extLst>
              <a:ext uri="{FF2B5EF4-FFF2-40B4-BE49-F238E27FC236}">
                <a16:creationId xmlns:a16="http://schemas.microsoft.com/office/drawing/2014/main" id="{AA1613C9-488E-97B7-B780-5E9AC5CE6489}"/>
              </a:ext>
            </a:extLst>
          </p:cNvPr>
          <p:cNvSpPr txBox="1"/>
          <p:nvPr/>
        </p:nvSpPr>
        <p:spPr>
          <a:xfrm>
            <a:off x="955828" y="5644674"/>
            <a:ext cx="3296967" cy="4411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/>
              <a:t>Upload public key</a:t>
            </a:r>
            <a:endParaRPr dirty="0"/>
          </a:p>
        </p:txBody>
      </p:sp>
      <p:sp>
        <p:nvSpPr>
          <p:cNvPr id="3" name="Add unit tests">
            <a:extLst>
              <a:ext uri="{FF2B5EF4-FFF2-40B4-BE49-F238E27FC236}">
                <a16:creationId xmlns:a16="http://schemas.microsoft.com/office/drawing/2014/main" id="{6F4AAA00-D7A0-59AF-CBC0-5AD5CB45E243}"/>
              </a:ext>
            </a:extLst>
          </p:cNvPr>
          <p:cNvSpPr txBox="1"/>
          <p:nvPr/>
        </p:nvSpPr>
        <p:spPr>
          <a:xfrm>
            <a:off x="955829" y="4876800"/>
            <a:ext cx="3296967" cy="4411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/>
              <a:t>Generate SSH key pairs</a:t>
            </a:r>
            <a:endParaRPr dirty="0"/>
          </a:p>
        </p:txBody>
      </p:sp>
      <p:sp>
        <p:nvSpPr>
          <p:cNvPr id="4" name="Line">
            <a:extLst>
              <a:ext uri="{FF2B5EF4-FFF2-40B4-BE49-F238E27FC236}">
                <a16:creationId xmlns:a16="http://schemas.microsoft.com/office/drawing/2014/main" id="{EE40A029-C743-601B-72D9-A23B10377455}"/>
              </a:ext>
            </a:extLst>
          </p:cNvPr>
          <p:cNvSpPr/>
          <p:nvPr/>
        </p:nvSpPr>
        <p:spPr>
          <a:xfrm flipV="1">
            <a:off x="4376572" y="4371070"/>
            <a:ext cx="3621333" cy="149417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36153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6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74" name="Line"/>
          <p:cNvSpPr/>
          <p:nvPr/>
        </p:nvSpPr>
        <p:spPr>
          <a:xfrm>
            <a:off x="3804464" y="4064940"/>
            <a:ext cx="4387538" cy="0"/>
          </a:xfrm>
          <a:prstGeom prst="line">
            <a:avLst/>
          </a:prstGeom>
          <a:ln w="254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5" name="SSH"/>
          <p:cNvSpPr txBox="1"/>
          <p:nvPr/>
        </p:nvSpPr>
        <p:spPr>
          <a:xfrm>
            <a:off x="5630338" y="3526416"/>
            <a:ext cx="73578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5929217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56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57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62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3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2" name="Arrow">
            <a:extLst>
              <a:ext uri="{FF2B5EF4-FFF2-40B4-BE49-F238E27FC236}">
                <a16:creationId xmlns:a16="http://schemas.microsoft.com/office/drawing/2014/main" id="{D560BD42-6F03-66D7-63FD-602D2D5DF4C3}"/>
              </a:ext>
            </a:extLst>
          </p:cNvPr>
          <p:cNvSpPr/>
          <p:nvPr/>
        </p:nvSpPr>
        <p:spPr>
          <a:xfrm flipH="1">
            <a:off x="5261205" y="5807994"/>
            <a:ext cx="2482389" cy="632272"/>
          </a:xfrm>
          <a:prstGeom prst="rightArrow">
            <a:avLst>
              <a:gd name="adj1" fmla="val 32000"/>
              <a:gd name="adj2" fmla="val 128505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" name="Git: Push">
            <a:extLst>
              <a:ext uri="{FF2B5EF4-FFF2-40B4-BE49-F238E27FC236}">
                <a16:creationId xmlns:a16="http://schemas.microsoft.com/office/drawing/2014/main" id="{F8538DB4-3626-5A51-F2D7-A2FD206DCA85}"/>
              </a:ext>
            </a:extLst>
          </p:cNvPr>
          <p:cNvSpPr txBox="1"/>
          <p:nvPr/>
        </p:nvSpPr>
        <p:spPr>
          <a:xfrm>
            <a:off x="5816167" y="5237292"/>
            <a:ext cx="157094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Git: </a:t>
            </a:r>
            <a:r>
              <a:rPr lang="en-US" dirty="0"/>
              <a:t>Clone</a:t>
            </a:r>
            <a:endParaRPr dirty="0"/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390CD07B-D349-8DFF-B31A-DA28C08E22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207" y="3722040"/>
            <a:ext cx="1445132" cy="1445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Your Git Repo"/>
          <p:cNvSpPr txBox="1"/>
          <p:nvPr/>
        </p:nvSpPr>
        <p:spPr>
          <a:xfrm>
            <a:off x="1542542" y="4646270"/>
            <a:ext cx="2123543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Your Git Repo</a:t>
            </a:r>
          </a:p>
        </p:txBody>
      </p:sp>
      <p:sp>
        <p:nvSpPr>
          <p:cNvPr id="178" name="Remote Git Repo"/>
          <p:cNvSpPr txBox="1"/>
          <p:nvPr/>
        </p:nvSpPr>
        <p:spPr>
          <a:xfrm>
            <a:off x="8348726" y="4854902"/>
            <a:ext cx="260817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Remote Git Repo</a:t>
            </a:r>
          </a:p>
        </p:txBody>
      </p:sp>
      <p:sp>
        <p:nvSpPr>
          <p:cNvPr id="179" name="Git: Distributed Version Control"/>
          <p:cNvSpPr txBox="1"/>
          <p:nvPr/>
        </p:nvSpPr>
        <p:spPr>
          <a:xfrm>
            <a:off x="1642230" y="771393"/>
            <a:ext cx="9720340" cy="8702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100"/>
            </a:lvl1pPr>
          </a:lstStyle>
          <a:p>
            <a:r>
              <a:t>Git: Distributed Version Control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2146" y="2334070"/>
            <a:ext cx="3621334" cy="203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>
            <a:off x="11260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8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163" y="2232470"/>
            <a:ext cx="2400301" cy="2225172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dev"/>
          <p:cNvSpPr txBox="1"/>
          <p:nvPr/>
        </p:nvSpPr>
        <p:spPr>
          <a:xfrm>
            <a:off x="1091698" y="5679629"/>
            <a:ext cx="663031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4" name="Line"/>
          <p:cNvSpPr/>
          <p:nvPr/>
        </p:nvSpPr>
        <p:spPr>
          <a:xfrm>
            <a:off x="8047518" y="6221573"/>
            <a:ext cx="3865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5" name="dev"/>
          <p:cNvSpPr txBox="1"/>
          <p:nvPr/>
        </p:nvSpPr>
        <p:spPr>
          <a:xfrm>
            <a:off x="8038598" y="5679629"/>
            <a:ext cx="663030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</a:t>
            </a:r>
          </a:p>
        </p:txBody>
      </p:sp>
      <p:sp>
        <p:nvSpPr>
          <p:cNvPr id="186" name="Line"/>
          <p:cNvSpPr/>
          <p:nvPr/>
        </p:nvSpPr>
        <p:spPr>
          <a:xfrm>
            <a:off x="1405418" y="6214420"/>
            <a:ext cx="340391" cy="70113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7" name="Line"/>
          <p:cNvSpPr/>
          <p:nvPr/>
        </p:nvSpPr>
        <p:spPr>
          <a:xfrm>
            <a:off x="1749528" y="6919269"/>
            <a:ext cx="3239743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88" name="dev-{your initials}-{context}"/>
          <p:cNvSpPr txBox="1"/>
          <p:nvPr/>
        </p:nvSpPr>
        <p:spPr>
          <a:xfrm>
            <a:off x="758571" y="7076629"/>
            <a:ext cx="541868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0"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dev-{your initials}-{context}</a:t>
            </a:r>
          </a:p>
        </p:txBody>
      </p:sp>
      <p:sp>
        <p:nvSpPr>
          <p:cNvPr id="3" name="Add unit tests">
            <a:extLst>
              <a:ext uri="{FF2B5EF4-FFF2-40B4-BE49-F238E27FC236}">
                <a16:creationId xmlns:a16="http://schemas.microsoft.com/office/drawing/2014/main" id="{CE6376A4-E236-C9C6-C63E-0DBFE1CFB838}"/>
              </a:ext>
            </a:extLst>
          </p:cNvPr>
          <p:cNvSpPr txBox="1"/>
          <p:nvPr/>
        </p:nvSpPr>
        <p:spPr>
          <a:xfrm>
            <a:off x="1813598" y="7800919"/>
            <a:ext cx="2772860" cy="44114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en-US" dirty="0"/>
              <a:t>Start some work…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897</Words>
  <Application>Microsoft Office PowerPoint</Application>
  <PresentationFormat>Custom</PresentationFormat>
  <Paragraphs>310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Courier New</vt:lpstr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Martin Burolla</cp:lastModifiedBy>
  <cp:revision>13</cp:revision>
  <dcterms:modified xsi:type="dcterms:W3CDTF">2022-09-28T18:29:42Z</dcterms:modified>
</cp:coreProperties>
</file>